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59" r:id="rId6"/>
    <p:sldId id="261" r:id="rId7"/>
    <p:sldId id="264" r:id="rId8"/>
    <p:sldId id="257" r:id="rId9"/>
    <p:sldId id="262" r:id="rId1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2403B-1051-4995-98F2-E5A4E9803032}" v="42" dt="2020-04-23T08:36:10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Tataiako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Raising success as Maori</a:t>
            </a:r>
          </a:p>
        </p:txBody>
      </p:sp>
    </p:spTree>
    <p:extLst>
      <p:ext uri="{BB962C8B-B14F-4D97-AF65-F5344CB8AC3E}">
        <p14:creationId xmlns:p14="http://schemas.microsoft.com/office/powerpoint/2010/main" val="13267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Whanaungatanga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1980" y="1988820"/>
            <a:ext cx="4718304" cy="434340"/>
          </a:xfrm>
        </p:spPr>
        <p:txBody>
          <a:bodyPr>
            <a:normAutofit fontScale="62500" lnSpcReduction="20000"/>
          </a:bodyPr>
          <a:lstStyle/>
          <a:p>
            <a:r>
              <a:rPr lang="en-NZ" sz="2700" dirty="0"/>
              <a:t>Relationship, kinship, sense of family connection</a:t>
            </a:r>
            <a:r>
              <a:rPr lang="en-NZ" sz="18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650" y="2560320"/>
            <a:ext cx="9508998" cy="3310128"/>
          </a:xfrm>
        </p:spPr>
        <p:txBody>
          <a:bodyPr>
            <a:normAutofit fontScale="62500" lnSpcReduction="20000"/>
          </a:bodyPr>
          <a:lstStyle/>
          <a:p>
            <a:r>
              <a:rPr lang="en-NZ" sz="1400" dirty="0"/>
              <a:t>BEHAVIOURAL INDICATORS</a:t>
            </a:r>
          </a:p>
          <a:p>
            <a:r>
              <a:rPr lang="en-NZ" sz="1400" dirty="0"/>
              <a:t>• </a:t>
            </a:r>
            <a:r>
              <a:rPr lang="en-NZ" sz="1400" dirty="0">
                <a:solidFill>
                  <a:srgbClr val="C00000"/>
                </a:solidFill>
              </a:rPr>
              <a:t>Can describe from their own experience how identity, language and culture impact on relationships.</a:t>
            </a:r>
          </a:p>
          <a:p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• Understands the impact of their own identity, language and culture (cultural </a:t>
            </a:r>
            <a:r>
              <a:rPr lang="en-NZ" sz="1400" dirty="0" err="1">
                <a:solidFill>
                  <a:schemeClr val="accent6">
                    <a:lumMod val="75000"/>
                  </a:schemeClr>
                </a:solidFill>
              </a:rPr>
              <a:t>locatedness</a:t>
            </a:r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) on relationships.</a:t>
            </a:r>
          </a:p>
          <a:p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• Demonstrates a willingness to engage with iwi and Māori communities.</a:t>
            </a:r>
          </a:p>
          <a:p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• Knows the importance and impact of teacher-learner relationships and the school/ECE service-home partnership on Māori learner achievement.</a:t>
            </a:r>
          </a:p>
          <a:p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• Recognises the need to have learning relationships with Māori learners, </a:t>
            </a:r>
            <a:r>
              <a:rPr lang="en-NZ" sz="1400" dirty="0" err="1">
                <a:solidFill>
                  <a:schemeClr val="accent6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NZ" sz="1400" dirty="0" err="1">
                <a:solidFill>
                  <a:schemeClr val="accent6">
                    <a:lumMod val="75000"/>
                  </a:schemeClr>
                </a:solidFill>
              </a:rPr>
              <a:t>hapū</a:t>
            </a:r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, iwi and communities. </a:t>
            </a:r>
          </a:p>
          <a:p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• Has the tools and strategies to develop successful relationships with Māori learners, </a:t>
            </a:r>
            <a:r>
              <a:rPr lang="en-NZ" sz="1400" dirty="0" err="1">
                <a:solidFill>
                  <a:schemeClr val="accent6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NZ" sz="1400" dirty="0" err="1">
                <a:solidFill>
                  <a:schemeClr val="accent6">
                    <a:lumMod val="75000"/>
                  </a:schemeClr>
                </a:solidFill>
              </a:rPr>
              <a:t>hapū</a:t>
            </a:r>
            <a:r>
              <a:rPr lang="en-NZ" sz="1400" dirty="0">
                <a:solidFill>
                  <a:schemeClr val="accent6">
                    <a:lumMod val="75000"/>
                  </a:schemeClr>
                </a:solidFill>
              </a:rPr>
              <a:t>, iwi and communities.</a:t>
            </a:r>
          </a:p>
          <a:p>
            <a:r>
              <a:rPr lang="en-NZ" sz="1400" dirty="0">
                <a:solidFill>
                  <a:srgbClr val="FF0000"/>
                </a:solidFill>
              </a:rPr>
              <a:t>• Has respectful working relationships with Māori learners and their </a:t>
            </a:r>
            <a:r>
              <a:rPr lang="en-NZ" sz="1400" dirty="0" err="1">
                <a:solidFill>
                  <a:srgbClr val="FF0000"/>
                </a:solidFill>
              </a:rPr>
              <a:t>whānau</a:t>
            </a:r>
            <a:r>
              <a:rPr lang="en-NZ" sz="1400" dirty="0">
                <a:solidFill>
                  <a:srgbClr val="FF0000"/>
                </a:solidFill>
              </a:rPr>
              <a:t>, </a:t>
            </a:r>
            <a:r>
              <a:rPr lang="en-NZ" sz="1400" dirty="0" err="1">
                <a:solidFill>
                  <a:srgbClr val="FF0000"/>
                </a:solidFill>
              </a:rPr>
              <a:t>hapū</a:t>
            </a:r>
            <a:r>
              <a:rPr lang="en-NZ" sz="1400" dirty="0">
                <a:solidFill>
                  <a:srgbClr val="FF0000"/>
                </a:solidFill>
              </a:rPr>
              <a:t> and iwi which enhance Māori learner achievement.</a:t>
            </a:r>
          </a:p>
          <a:p>
            <a:r>
              <a:rPr lang="en-NZ" sz="1400" dirty="0">
                <a:solidFill>
                  <a:srgbClr val="FF0000"/>
                </a:solidFill>
              </a:rPr>
              <a:t>• Actively seeks ways to work with </a:t>
            </a:r>
            <a:r>
              <a:rPr lang="en-NZ" sz="1400" dirty="0" err="1">
                <a:solidFill>
                  <a:srgbClr val="FF0000"/>
                </a:solidFill>
              </a:rPr>
              <a:t>whānau</a:t>
            </a:r>
            <a:r>
              <a:rPr lang="en-NZ" sz="1400" dirty="0">
                <a:solidFill>
                  <a:srgbClr val="FF0000"/>
                </a:solidFill>
              </a:rPr>
              <a:t> to maximise Māori learner success. </a:t>
            </a:r>
          </a:p>
          <a:p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• Is visible, welcoming and accessible to Māori parents,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, iwi and the Māori community.</a:t>
            </a:r>
          </a:p>
          <a:p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• Actively builds and maintains respectful working relationships with Māori learners, their parents,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, iwi and communities which enable Māori to participate in important decisions about their children’s learning.</a:t>
            </a:r>
          </a:p>
          <a:p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• Demonstrates an appreciation of how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 and iwi operate.</a:t>
            </a:r>
          </a:p>
          <a:p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• Ensures that the school/ECE service, teachers and </a:t>
            </a:r>
            <a:r>
              <a:rPr lang="en-NZ" sz="14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 work together to maximise Māori learner success.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498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Manaakitanga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1125" y="2560320"/>
            <a:ext cx="9518523" cy="3310128"/>
          </a:xfrm>
        </p:spPr>
        <p:txBody>
          <a:bodyPr>
            <a:normAutofit fontScale="62500" lnSpcReduction="20000"/>
          </a:bodyPr>
          <a:lstStyle/>
          <a:p>
            <a:r>
              <a:rPr lang="en-NZ" sz="1800" dirty="0"/>
              <a:t>BEHAVIOURAL INDICATORS</a:t>
            </a:r>
          </a:p>
          <a:p>
            <a:r>
              <a:rPr lang="en-NZ" sz="1800" dirty="0">
                <a:solidFill>
                  <a:srgbClr val="C00000"/>
                </a:solidFill>
              </a:rPr>
              <a:t>• Values cultural difference.</a:t>
            </a:r>
          </a:p>
          <a:p>
            <a:r>
              <a:rPr lang="en-NZ" sz="1800" dirty="0">
                <a:solidFill>
                  <a:srgbClr val="C00000"/>
                </a:solidFill>
              </a:rPr>
              <a:t>• Demonstrates an understanding of core Māori values such as: </a:t>
            </a:r>
            <a:r>
              <a:rPr lang="en-NZ" sz="1800" dirty="0" err="1">
                <a:solidFill>
                  <a:srgbClr val="C00000"/>
                </a:solidFill>
              </a:rPr>
              <a:t>manaakitanga</a:t>
            </a:r>
            <a:r>
              <a:rPr lang="en-NZ" sz="1800" dirty="0">
                <a:solidFill>
                  <a:srgbClr val="C00000"/>
                </a:solidFill>
              </a:rPr>
              <a:t>, mana whenua, rangatiratanga.</a:t>
            </a:r>
          </a:p>
          <a:p>
            <a:r>
              <a:rPr lang="en-NZ" sz="1800" dirty="0">
                <a:solidFill>
                  <a:srgbClr val="C00000"/>
                </a:solidFill>
              </a:rPr>
              <a:t>• Shows respect for Māori cultural perspectives and sees the value of Māori culture for New Zealand society.</a:t>
            </a:r>
          </a:p>
          <a:p>
            <a:r>
              <a:rPr lang="en-NZ" sz="1800" dirty="0">
                <a:solidFill>
                  <a:srgbClr val="C00000"/>
                </a:solidFill>
              </a:rPr>
              <a:t>• Is prepared to be challenged, and contribute to discussions about beliefs, attitudes and values.</a:t>
            </a:r>
          </a:p>
          <a:p>
            <a:r>
              <a:rPr lang="en-NZ" sz="1800" dirty="0">
                <a:solidFill>
                  <a:srgbClr val="C00000"/>
                </a:solidFill>
              </a:rPr>
              <a:t>• Has knowledge of the Treaty of Waitangi and its implications for New Zealand society. </a:t>
            </a:r>
          </a:p>
          <a:p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• Recognises own cultural beliefs and values.</a:t>
            </a:r>
          </a:p>
          <a:p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• Demonstrates respect for </a:t>
            </a:r>
            <a:r>
              <a:rPr lang="en-NZ" sz="1800" dirty="0" err="1">
                <a:solidFill>
                  <a:schemeClr val="accent6">
                    <a:lumMod val="75000"/>
                  </a:schemeClr>
                </a:solidFill>
              </a:rPr>
              <a:t>hapū</a:t>
            </a:r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, iwi and Māori culture in curriculum design and delivery processes.</a:t>
            </a:r>
          </a:p>
          <a:p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• Can explain the importance of acknowledging iwi and Māori values in school/ECE service and classroom practices.</a:t>
            </a:r>
          </a:p>
          <a:p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• Understands that each Māori learner is part of a wider </a:t>
            </a:r>
            <a:r>
              <a:rPr lang="en-NZ" sz="1800" dirty="0" err="1">
                <a:solidFill>
                  <a:schemeClr val="accent6">
                    <a:lumMod val="75000"/>
                  </a:schemeClr>
                </a:solidFill>
              </a:rPr>
              <a:t>whānau</a:t>
            </a:r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 and what that might mean for a teacher.</a:t>
            </a:r>
          </a:p>
          <a:p>
            <a:r>
              <a:rPr lang="en-NZ" sz="1800" dirty="0">
                <a:solidFill>
                  <a:schemeClr val="accent6">
                    <a:lumMod val="75000"/>
                  </a:schemeClr>
                </a:solidFill>
              </a:rPr>
              <a:t>• Understands the Treaty of Waitangi and its implications for teaching in New Zealand. </a:t>
            </a:r>
          </a:p>
          <a:p>
            <a:r>
              <a:rPr lang="en-NZ" sz="1800" dirty="0">
                <a:solidFill>
                  <a:srgbClr val="FF0000"/>
                </a:solidFill>
              </a:rPr>
              <a:t>• Displays respect, integrity and sincerity when engaging with Māori learners, </a:t>
            </a:r>
            <a:r>
              <a:rPr lang="en-NZ" sz="1800" dirty="0" err="1">
                <a:solidFill>
                  <a:srgbClr val="FF0000"/>
                </a:solidFill>
              </a:rPr>
              <a:t>whānau</a:t>
            </a:r>
            <a:r>
              <a:rPr lang="en-NZ" sz="1800" dirty="0">
                <a:solidFill>
                  <a:srgbClr val="FF0000"/>
                </a:solidFill>
              </a:rPr>
              <a:t>, </a:t>
            </a:r>
            <a:r>
              <a:rPr lang="en-NZ" sz="1800" dirty="0" err="1">
                <a:solidFill>
                  <a:srgbClr val="FF0000"/>
                </a:solidFill>
              </a:rPr>
              <a:t>hapū</a:t>
            </a:r>
            <a:r>
              <a:rPr lang="en-NZ" sz="1800" dirty="0">
                <a:solidFill>
                  <a:srgbClr val="FF0000"/>
                </a:solidFill>
              </a:rPr>
              <a:t>, iwi and communities.</a:t>
            </a:r>
          </a:p>
          <a:p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2726D-0858-407E-9B18-36494092E873}"/>
              </a:ext>
            </a:extLst>
          </p:cNvPr>
          <p:cNvSpPr txBox="1"/>
          <p:nvPr/>
        </p:nvSpPr>
        <p:spPr>
          <a:xfrm>
            <a:off x="1381125" y="1973816"/>
            <a:ext cx="942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  <a:r>
              <a:rPr lang="en-NZ" sz="1700" dirty="0"/>
              <a:t>Hospitality, kindness, generosity, support - the process of showing respect, generosity and care for others.</a:t>
            </a:r>
          </a:p>
        </p:txBody>
      </p:sp>
    </p:spTree>
    <p:extLst>
      <p:ext uri="{BB962C8B-B14F-4D97-AF65-F5344CB8AC3E}">
        <p14:creationId xmlns:p14="http://schemas.microsoft.com/office/powerpoint/2010/main" val="32753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517F-30FD-43DA-968C-25E24F69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Manaakitanga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73BF2-018E-4F0B-BA03-F931E115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426702" cy="3310128"/>
          </a:xfrm>
        </p:spPr>
        <p:txBody>
          <a:bodyPr>
            <a:normAutofit/>
          </a:bodyPr>
          <a:lstStyle/>
          <a:p>
            <a:r>
              <a:rPr lang="en-NZ" sz="1100" dirty="0">
                <a:solidFill>
                  <a:srgbClr val="FF0000"/>
                </a:solidFill>
              </a:rPr>
              <a:t>• Demonstrably cares about Māori learners, what they think and why.</a:t>
            </a:r>
          </a:p>
          <a:p>
            <a:r>
              <a:rPr lang="en-NZ" sz="1100" dirty="0">
                <a:solidFill>
                  <a:srgbClr val="FF0000"/>
                </a:solidFill>
              </a:rPr>
              <a:t>• Displays respect for the local Māori culture (</a:t>
            </a:r>
            <a:r>
              <a:rPr lang="en-NZ" sz="1100" dirty="0" err="1">
                <a:solidFill>
                  <a:srgbClr val="FF0000"/>
                </a:solidFill>
              </a:rPr>
              <a:t>ngā</a:t>
            </a:r>
            <a:r>
              <a:rPr lang="en-NZ" sz="1100" dirty="0">
                <a:solidFill>
                  <a:srgbClr val="FF0000"/>
                </a:solidFill>
              </a:rPr>
              <a:t> tikanga- ā-iwi) in engaging with Māori learners, their parents </a:t>
            </a:r>
            <a:r>
              <a:rPr lang="en-NZ" sz="1100" dirty="0" err="1">
                <a:solidFill>
                  <a:srgbClr val="FF0000"/>
                </a:solidFill>
              </a:rPr>
              <a:t>whānau</a:t>
            </a:r>
            <a:r>
              <a:rPr lang="en-NZ" sz="1100" dirty="0">
                <a:solidFill>
                  <a:srgbClr val="FF0000"/>
                </a:solidFill>
              </a:rPr>
              <a:t>, </a:t>
            </a:r>
            <a:r>
              <a:rPr lang="en-NZ" sz="1100" dirty="0" err="1">
                <a:solidFill>
                  <a:srgbClr val="FF0000"/>
                </a:solidFill>
              </a:rPr>
              <a:t>hapū</a:t>
            </a:r>
            <a:r>
              <a:rPr lang="en-NZ" sz="1100" dirty="0">
                <a:solidFill>
                  <a:srgbClr val="FF0000"/>
                </a:solidFill>
              </a:rPr>
              <a:t>, iwi and communities.</a:t>
            </a:r>
          </a:p>
          <a:p>
            <a:r>
              <a:rPr lang="en-NZ" sz="1100" dirty="0">
                <a:solidFill>
                  <a:srgbClr val="FF0000"/>
                </a:solidFill>
              </a:rPr>
              <a:t>• Incorporates Māori culture (including tikanga-ā-iwi) in curriculum delivery and design processes.</a:t>
            </a:r>
          </a:p>
          <a:p>
            <a:r>
              <a:rPr lang="en-NZ" sz="1100" dirty="0">
                <a:solidFill>
                  <a:srgbClr val="FF0000"/>
                </a:solidFill>
              </a:rPr>
              <a:t>• Can describe how the Treaty of Waitangi influences their practice as a teacher in the New Zealand educational setting. </a:t>
            </a:r>
          </a:p>
          <a:p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• Actively acknowledges and follows appropriate protocols when engaging with Māori parents, </a:t>
            </a:r>
            <a:r>
              <a:rPr lang="en-NZ" sz="11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11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, iwi and communities.</a:t>
            </a:r>
          </a:p>
          <a:p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• Communications with Māori learners are demonstrably underpinned by cross-cultural values of integrity and sincerity.</a:t>
            </a:r>
          </a:p>
          <a:p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• Understands local tikanga and Māori culture sufficiently to be able to respond appropriately to Māori learners, their parents, </a:t>
            </a:r>
            <a:r>
              <a:rPr lang="en-NZ" sz="11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11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 and Māori community about what happens at the school/ECE service.</a:t>
            </a:r>
          </a:p>
          <a:p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• Leads and supports staff to provide a respectful and caring environment to enable Māori achievement.</a:t>
            </a:r>
          </a:p>
          <a:p>
            <a:r>
              <a:rPr lang="en-NZ" sz="1100" dirty="0">
                <a:solidFill>
                  <a:schemeClr val="accent5">
                    <a:lumMod val="75000"/>
                  </a:schemeClr>
                </a:solidFill>
              </a:rPr>
              <a:t>• Actively acknowledges and acts upon the implications of the Treaty of Waitangi for themselves as a leader and their school/ECE service</a:t>
            </a:r>
            <a:r>
              <a:rPr lang="en-NZ" sz="1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n-NZ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3643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Wānanga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3597" y="1941194"/>
            <a:ext cx="4064128" cy="344805"/>
          </a:xfrm>
        </p:spPr>
        <p:txBody>
          <a:bodyPr>
            <a:normAutofit fontScale="25000" lnSpcReduction="20000"/>
          </a:bodyPr>
          <a:lstStyle/>
          <a:p>
            <a:r>
              <a:rPr lang="en-NZ" dirty="0"/>
              <a:t> </a:t>
            </a:r>
            <a:r>
              <a:rPr lang="en-NZ" sz="6800" dirty="0"/>
              <a:t>To meet and discuss, deliberate, consider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4951" y="2476500"/>
            <a:ext cx="9394698" cy="3724276"/>
          </a:xfrm>
        </p:spPr>
        <p:txBody>
          <a:bodyPr>
            <a:normAutofit fontScale="25000" lnSpcReduction="20000"/>
          </a:bodyPr>
          <a:lstStyle/>
          <a:p>
            <a:r>
              <a:rPr lang="en-NZ" sz="4000" dirty="0"/>
              <a:t>BEHAVIOURAL INDICATORS</a:t>
            </a:r>
          </a:p>
          <a:p>
            <a:r>
              <a:rPr lang="en-NZ" sz="4000" dirty="0">
                <a:solidFill>
                  <a:srgbClr val="C00000"/>
                </a:solidFill>
              </a:rPr>
              <a:t>• Demonstrates an open mind to explore differing views and reflect on own beliefs and values.</a:t>
            </a:r>
          </a:p>
          <a:p>
            <a:r>
              <a:rPr lang="en-NZ" sz="4000" dirty="0">
                <a:solidFill>
                  <a:srgbClr val="C00000"/>
                </a:solidFill>
              </a:rPr>
              <a:t>• Shows an appreciation that views which differ from their own may have validity.</a:t>
            </a:r>
          </a:p>
          <a:p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• Knows how to support effective teaching interactions, co-construction and co-operative learner-focussed activities.</a:t>
            </a:r>
          </a:p>
          <a:p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• Understands and can describe the purpose and process of wānanga and its application in a classroom and community context.</a:t>
            </a:r>
          </a:p>
          <a:p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• Has the skills to utilise wānanga in the classroom/ECE service and in interactions with parents, </a:t>
            </a:r>
            <a:r>
              <a:rPr lang="en-NZ" sz="4000" dirty="0" err="1">
                <a:solidFill>
                  <a:schemeClr val="accent6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6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, iwi and the community.</a:t>
            </a:r>
          </a:p>
          <a:p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• Understands that Māori parents, </a:t>
            </a:r>
            <a:r>
              <a:rPr lang="en-NZ" sz="4000" dirty="0" err="1">
                <a:solidFill>
                  <a:schemeClr val="accent6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6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6">
                    <a:lumMod val="75000"/>
                  </a:schemeClr>
                </a:solidFill>
              </a:rPr>
              <a:t> and iwi have expertise in their own right.</a:t>
            </a:r>
          </a:p>
          <a:p>
            <a:r>
              <a:rPr lang="en-NZ" sz="4000" dirty="0">
                <a:solidFill>
                  <a:srgbClr val="FF0000"/>
                </a:solidFill>
              </a:rPr>
              <a:t>• Uses specific strategies and protocols for effective communication with </a:t>
            </a:r>
            <a:r>
              <a:rPr lang="en-NZ" sz="4000" dirty="0" err="1">
                <a:solidFill>
                  <a:srgbClr val="FF0000"/>
                </a:solidFill>
              </a:rPr>
              <a:t>whānau</a:t>
            </a:r>
            <a:r>
              <a:rPr lang="en-NZ" sz="4000" dirty="0">
                <a:solidFill>
                  <a:srgbClr val="FF0000"/>
                </a:solidFill>
              </a:rPr>
              <a:t>, </a:t>
            </a:r>
            <a:r>
              <a:rPr lang="en-NZ" sz="4000" dirty="0" err="1">
                <a:solidFill>
                  <a:srgbClr val="FF0000"/>
                </a:solidFill>
              </a:rPr>
              <a:t>hapū</a:t>
            </a:r>
            <a:r>
              <a:rPr lang="en-NZ" sz="4000" dirty="0">
                <a:solidFill>
                  <a:srgbClr val="FF0000"/>
                </a:solidFill>
              </a:rPr>
              <a:t>, iwi and the community.</a:t>
            </a:r>
          </a:p>
          <a:p>
            <a:r>
              <a:rPr lang="en-NZ" sz="4000" dirty="0">
                <a:solidFill>
                  <a:srgbClr val="FF0000"/>
                </a:solidFill>
              </a:rPr>
              <a:t>• Communicates effectively with Māori parents and </a:t>
            </a:r>
            <a:r>
              <a:rPr lang="en-NZ" sz="4000" dirty="0" err="1">
                <a:solidFill>
                  <a:srgbClr val="FF0000"/>
                </a:solidFill>
              </a:rPr>
              <a:t>whānau</a:t>
            </a:r>
            <a:r>
              <a:rPr lang="en-NZ" sz="4000" dirty="0">
                <a:solidFill>
                  <a:srgbClr val="FF0000"/>
                </a:solidFill>
              </a:rPr>
              <a:t> about their child’s learning.</a:t>
            </a:r>
          </a:p>
          <a:p>
            <a:r>
              <a:rPr lang="en-NZ" sz="4000" dirty="0">
                <a:solidFill>
                  <a:srgbClr val="FF0000"/>
                </a:solidFill>
              </a:rPr>
              <a:t>• Engages with Māori learners, </a:t>
            </a:r>
            <a:r>
              <a:rPr lang="en-NZ" sz="4000" dirty="0" err="1">
                <a:solidFill>
                  <a:srgbClr val="FF0000"/>
                </a:solidFill>
              </a:rPr>
              <a:t>whānau</a:t>
            </a:r>
            <a:r>
              <a:rPr lang="en-NZ" sz="4000" dirty="0">
                <a:solidFill>
                  <a:srgbClr val="FF0000"/>
                </a:solidFill>
              </a:rPr>
              <a:t>, </a:t>
            </a:r>
            <a:r>
              <a:rPr lang="en-NZ" sz="4000" dirty="0" err="1">
                <a:solidFill>
                  <a:srgbClr val="FF0000"/>
                </a:solidFill>
              </a:rPr>
              <a:t>hapū</a:t>
            </a:r>
            <a:r>
              <a:rPr lang="en-NZ" sz="4000" dirty="0">
                <a:solidFill>
                  <a:srgbClr val="FF0000"/>
                </a:solidFill>
              </a:rPr>
              <a:t>, iwi and Māori communities in open dialogue about teaching and learning.</a:t>
            </a:r>
          </a:p>
          <a:p>
            <a:r>
              <a:rPr lang="en-NZ" sz="4000" dirty="0">
                <a:solidFill>
                  <a:srgbClr val="FF0000"/>
                </a:solidFill>
              </a:rPr>
              <a:t>• Acknowledges and accesses the expertise that Māori parents, </a:t>
            </a:r>
            <a:r>
              <a:rPr lang="en-NZ" sz="4000" dirty="0" err="1">
                <a:solidFill>
                  <a:srgbClr val="FF0000"/>
                </a:solidFill>
              </a:rPr>
              <a:t>whānau</a:t>
            </a:r>
            <a:r>
              <a:rPr lang="en-NZ" sz="4000" dirty="0">
                <a:solidFill>
                  <a:srgbClr val="FF0000"/>
                </a:solidFill>
              </a:rPr>
              <a:t>, </a:t>
            </a:r>
            <a:r>
              <a:rPr lang="en-NZ" sz="4000" dirty="0" err="1">
                <a:solidFill>
                  <a:srgbClr val="FF0000"/>
                </a:solidFill>
              </a:rPr>
              <a:t>hapū</a:t>
            </a:r>
            <a:r>
              <a:rPr lang="en-NZ" sz="4000" dirty="0">
                <a:solidFill>
                  <a:srgbClr val="FF0000"/>
                </a:solidFill>
              </a:rPr>
              <a:t> and iwi offer. </a:t>
            </a:r>
          </a:p>
          <a:p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• Actively encourages, supports, and where appropriate challenges Māori parents,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iwi and community to determine how they wish to engage about important matters at the school/ECE service.</a:t>
            </a:r>
          </a:p>
          <a:p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• Actively and routinely supports and leads staff to engage effectively and appropriately with Māori parents,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iwi and the Māori community.</a:t>
            </a:r>
          </a:p>
          <a:p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• Actively seeks out, values and responds to the views of Māori parents,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and the Māori community.</a:t>
            </a:r>
          </a:p>
          <a:p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• Engages the expertise of parents,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4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, iwi and Māori communities in the school/ECE service for the benefit of Māori learners.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771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Ako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1125" y="2560320"/>
            <a:ext cx="9518523" cy="3310128"/>
          </a:xfrm>
        </p:spPr>
        <p:txBody>
          <a:bodyPr>
            <a:normAutofit fontScale="40000" lnSpcReduction="20000"/>
          </a:bodyPr>
          <a:lstStyle/>
          <a:p>
            <a:r>
              <a:rPr lang="en-NZ" dirty="0"/>
              <a:t>BEHAVIOURAL INDICATORS</a:t>
            </a:r>
          </a:p>
          <a:p>
            <a:r>
              <a:rPr lang="en-NZ" dirty="0">
                <a:solidFill>
                  <a:srgbClr val="C00000"/>
                </a:solidFill>
              </a:rPr>
              <a:t>• Recognises the need to raise Māori learner academic achievement levels.</a:t>
            </a:r>
          </a:p>
          <a:p>
            <a:r>
              <a:rPr lang="en-NZ" dirty="0">
                <a:solidFill>
                  <a:srgbClr val="C00000"/>
                </a:solidFill>
              </a:rPr>
              <a:t>• Is willing to learn about the importance of identity, language and culture (cultural </a:t>
            </a:r>
            <a:r>
              <a:rPr lang="en-NZ" dirty="0" err="1">
                <a:solidFill>
                  <a:srgbClr val="C00000"/>
                </a:solidFill>
              </a:rPr>
              <a:t>locatedness</a:t>
            </a:r>
            <a:r>
              <a:rPr lang="en-NZ" dirty="0">
                <a:solidFill>
                  <a:srgbClr val="C00000"/>
                </a:solidFill>
              </a:rPr>
              <a:t>) for themselves and others.</a:t>
            </a:r>
          </a:p>
          <a:p>
            <a:r>
              <a:rPr lang="en-NZ" dirty="0">
                <a:solidFill>
                  <a:srgbClr val="C00000"/>
                </a:solidFill>
              </a:rPr>
              <a:t>• Can explain their understanding of lifelong learning and what it means for them.</a:t>
            </a:r>
          </a:p>
          <a:p>
            <a:r>
              <a:rPr lang="en-NZ" dirty="0">
                <a:solidFill>
                  <a:srgbClr val="C00000"/>
                </a:solidFill>
              </a:rPr>
              <a:t>• Positions themselves as a learner.</a:t>
            </a:r>
          </a:p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• Is able to articulate a teaching philosophy that reflects their commitment to, and high expectations of Māori learners achieving as Māori.</a:t>
            </a:r>
          </a:p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• Understands that Māori learners come with prior knowledge underpinned by identity, language, and culture. </a:t>
            </a:r>
          </a:p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• Has a wide range of skills, strategies, and tools to actively facilitate successful learning for every Māori learner.</a:t>
            </a:r>
          </a:p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• Is open to ongoing learning and understands their own learning-style preferences.</a:t>
            </a:r>
          </a:p>
          <a:p>
            <a:r>
              <a:rPr lang="en-NZ" dirty="0">
                <a:solidFill>
                  <a:srgbClr val="FF0000"/>
                </a:solidFill>
              </a:rPr>
              <a:t>• Consciously plans and uses pedagogy that engages Māori learners and caters for their needs.</a:t>
            </a:r>
          </a:p>
          <a:p>
            <a:r>
              <a:rPr lang="en-NZ" dirty="0">
                <a:solidFill>
                  <a:srgbClr val="FF0000"/>
                </a:solidFill>
              </a:rPr>
              <a:t>• Plans and implements programmes of learning which accelerate the progress of each Māori learner identified as achieving below or well below expected achievement levels. </a:t>
            </a:r>
          </a:p>
          <a:p>
            <a:r>
              <a:rPr lang="en-NZ" dirty="0">
                <a:solidFill>
                  <a:srgbClr val="FF0000"/>
                </a:solidFill>
              </a:rPr>
              <a:t>• Actively engages Māori learners and </a:t>
            </a:r>
            <a:r>
              <a:rPr lang="en-NZ" dirty="0" err="1">
                <a:solidFill>
                  <a:srgbClr val="FF0000"/>
                </a:solidFill>
              </a:rPr>
              <a:t>whānau</a:t>
            </a:r>
            <a:r>
              <a:rPr lang="en-NZ" dirty="0">
                <a:solidFill>
                  <a:srgbClr val="FF0000"/>
                </a:solidFill>
              </a:rPr>
              <a:t> in the learning (partnership) through regular, purposeful feedback and constructive feed-forward.</a:t>
            </a:r>
          </a:p>
          <a:p>
            <a:r>
              <a:rPr lang="en-NZ" dirty="0">
                <a:solidFill>
                  <a:srgbClr val="FF0000"/>
                </a:solidFill>
              </a:rPr>
              <a:t>• Validates the prior knowledge that Māori learners bring to their learning. achievement.</a:t>
            </a:r>
          </a:p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6D866-F974-47E7-8997-21CD9FC2F393}"/>
              </a:ext>
            </a:extLst>
          </p:cNvPr>
          <p:cNvSpPr txBox="1"/>
          <p:nvPr/>
        </p:nvSpPr>
        <p:spPr>
          <a:xfrm>
            <a:off x="3924300" y="1916667"/>
            <a:ext cx="421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To learn, study, instruct, teach, advise.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117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CE5F-46AB-4D93-8183-9A21DCEA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Ako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AEFE-622F-4BE0-B5B1-1ED4E1CD1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2840355"/>
          </a:xfrm>
        </p:spPr>
        <p:txBody>
          <a:bodyPr>
            <a:normAutofit/>
          </a:bodyPr>
          <a:lstStyle/>
          <a:p>
            <a:r>
              <a:rPr lang="en-NZ" sz="1000" dirty="0">
                <a:solidFill>
                  <a:srgbClr val="FF0000"/>
                </a:solidFill>
              </a:rPr>
              <a:t>• Maintains high expectations of Māori learners succeeding, as Māori.</a:t>
            </a:r>
          </a:p>
          <a:p>
            <a:r>
              <a:rPr lang="en-NZ" sz="1000" dirty="0">
                <a:solidFill>
                  <a:srgbClr val="FF0000"/>
                </a:solidFill>
              </a:rPr>
              <a:t>• Takes responsibility for their own development about Māori learner achievement.</a:t>
            </a:r>
          </a:p>
          <a:p>
            <a:r>
              <a:rPr lang="en-NZ" sz="1000" dirty="0">
                <a:solidFill>
                  <a:srgbClr val="FF0000"/>
                </a:solidFill>
              </a:rPr>
              <a:t>• Ensures congruency between learning at home and at school.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Actively displays a genuine commitment to Māori learner success.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Consciously sets goals, monitors, and strategically plans for higher achievement levels of Māori learners.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Actively prioritises Māori learner achievement, including accelerated progress of Māori learners achieving below or well below expected achievement levels.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Implements a teacher appraisal system that specifically includes Māori learner achievement as a focus.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Provides and supports ongoing professional learning and development for staff that strengthens the school/ECE service’s ability to raise Māori learner achievement.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Actively ensures that Māori learners have access to high quality culturally relevant programmes and services.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Personally committed to, and actively works on their own professional learning and development with regard to Māori learner</a:t>
            </a:r>
          </a:p>
        </p:txBody>
      </p:sp>
    </p:spTree>
    <p:extLst>
      <p:ext uri="{BB962C8B-B14F-4D97-AF65-F5344CB8AC3E}">
        <p14:creationId xmlns:p14="http://schemas.microsoft.com/office/powerpoint/2010/main" val="36920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2843"/>
          </a:xfrm>
        </p:spPr>
        <p:txBody>
          <a:bodyPr>
            <a:noAutofit/>
          </a:bodyPr>
          <a:lstStyle/>
          <a:p>
            <a:r>
              <a:rPr lang="en-NZ" dirty="0" err="1"/>
              <a:t>Tangata</a:t>
            </a:r>
            <a:r>
              <a:rPr lang="en-NZ" dirty="0"/>
              <a:t> </a:t>
            </a:r>
            <a:r>
              <a:rPr lang="en-NZ" dirty="0" err="1"/>
              <a:t>Whenuatanga</a:t>
            </a:r>
            <a:endParaRPr lang="en-NZ" dirty="0"/>
          </a:p>
        </p:txBody>
      </p:sp>
      <p:pic>
        <p:nvPicPr>
          <p:cNvPr id="7" name="E6801FB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34525" y="2480622"/>
            <a:ext cx="1863725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9225" y="1704975"/>
            <a:ext cx="9477373" cy="722843"/>
          </a:xfrm>
        </p:spPr>
        <p:txBody>
          <a:bodyPr>
            <a:normAutofit/>
          </a:bodyPr>
          <a:lstStyle/>
          <a:p>
            <a:r>
              <a:rPr lang="en-NZ" sz="1700" dirty="0"/>
              <a:t>Local people, hosts, indigenous people - people born of the whenua, i.e. of the placenta and of the land where the people's ancestors have lived and where their placenta are buried.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829F8-EF1F-4FEA-80FF-4E253E776578}"/>
              </a:ext>
            </a:extLst>
          </p:cNvPr>
          <p:cNvSpPr txBox="1"/>
          <p:nvPr/>
        </p:nvSpPr>
        <p:spPr>
          <a:xfrm>
            <a:off x="1495425" y="2565931"/>
            <a:ext cx="8039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BEHAVIOURAL INDICATORS</a:t>
            </a:r>
          </a:p>
          <a:p>
            <a:r>
              <a:rPr lang="en-NZ" sz="1000" dirty="0">
                <a:solidFill>
                  <a:srgbClr val="C00000"/>
                </a:solidFill>
              </a:rPr>
              <a:t>• Knows about where they are from and how that informs and impacts on their own culture, values and beliefs. </a:t>
            </a:r>
          </a:p>
          <a:p>
            <a:r>
              <a:rPr lang="en-NZ" sz="1000" dirty="0">
                <a:solidFill>
                  <a:schemeClr val="accent6">
                    <a:lumMod val="75000"/>
                  </a:schemeClr>
                </a:solidFill>
              </a:rPr>
              <a:t>• Can explain the importance of local history in the New Zealand school setting and what this means for them. </a:t>
            </a:r>
          </a:p>
          <a:p>
            <a:r>
              <a:rPr lang="en-NZ" sz="1000" dirty="0">
                <a:solidFill>
                  <a:schemeClr val="accent6">
                    <a:lumMod val="75000"/>
                  </a:schemeClr>
                </a:solidFill>
              </a:rPr>
              <a:t>• Can explain how knowledge of local context and local iwi and community is important in supporting Māori learners to achieve in and through education.</a:t>
            </a:r>
          </a:p>
          <a:p>
            <a:r>
              <a:rPr lang="en-NZ" sz="1000" dirty="0">
                <a:solidFill>
                  <a:schemeClr val="accent6">
                    <a:lumMod val="75000"/>
                  </a:schemeClr>
                </a:solidFill>
              </a:rPr>
              <a:t>• Has the tools and skills to engage local knowledge and history (or the people who hold that knowledge) to support teaching and learning programmes.</a:t>
            </a:r>
          </a:p>
          <a:p>
            <a:r>
              <a:rPr lang="en-NZ" sz="1000" dirty="0">
                <a:solidFill>
                  <a:schemeClr val="accent6">
                    <a:lumMod val="75000"/>
                  </a:schemeClr>
                </a:solidFill>
              </a:rPr>
              <a:t>• Understands that Māori learners bring rich cultural capital to the learning environment and how to maximise that to enhance learning potential. </a:t>
            </a:r>
          </a:p>
          <a:p>
            <a:r>
              <a:rPr lang="en-NZ" sz="1000" dirty="0">
                <a:solidFill>
                  <a:srgbClr val="FF0000"/>
                </a:solidFill>
              </a:rPr>
              <a:t>• Harnesses the rich cultural capital which Māori learners bring to the classroom by providing culturally responsive and engaging contexts for learning</a:t>
            </a:r>
          </a:p>
          <a:p>
            <a:r>
              <a:rPr lang="en-NZ" sz="1000" dirty="0">
                <a:solidFill>
                  <a:srgbClr val="FF0000"/>
                </a:solidFill>
              </a:rPr>
              <a:t>.• Actively facilitates the participation of </a:t>
            </a:r>
            <a:r>
              <a:rPr lang="en-NZ" sz="1000" dirty="0" err="1">
                <a:solidFill>
                  <a:srgbClr val="FF0000"/>
                </a:solidFill>
              </a:rPr>
              <a:t>whānau</a:t>
            </a:r>
            <a:r>
              <a:rPr lang="en-NZ" sz="1000" dirty="0">
                <a:solidFill>
                  <a:srgbClr val="FF0000"/>
                </a:solidFill>
              </a:rPr>
              <a:t> and people with the knowledge of local context, tikanga, history, and language to support classroom teaching      and learning programmes.</a:t>
            </a:r>
          </a:p>
          <a:p>
            <a:r>
              <a:rPr lang="en-NZ" sz="1000" dirty="0">
                <a:solidFill>
                  <a:srgbClr val="FF0000"/>
                </a:solidFill>
              </a:rPr>
              <a:t>• Consciously uses and actively encourages the use of local Māori contexts (such as whakapapa, environment, tikanga, language, history, place, economy, politics, local icons, geography) to support Māori learners’ learning.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Consciously provides resources and sets expectations that staff will engage with and learn about the local tikanga, environment, and community, and their inter-related history.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Understands and can explain the effect of the local history on local iwi, </a:t>
            </a:r>
            <a:r>
              <a:rPr lang="en-NZ" sz="1000" dirty="0" err="1">
                <a:solidFill>
                  <a:schemeClr val="accent5">
                    <a:lumMod val="75000"/>
                  </a:schemeClr>
                </a:solidFill>
              </a:rPr>
              <a:t>whānau</a:t>
            </a:r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NZ" sz="1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, Māori community, Māori learners, the environment, and the school/ECE service. 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Actively acknowledges Māori parents, </a:t>
            </a:r>
            <a:r>
              <a:rPr lang="en-NZ" sz="1000" dirty="0" err="1">
                <a:solidFill>
                  <a:schemeClr val="accent5">
                    <a:lumMod val="75000"/>
                  </a:schemeClr>
                </a:solidFill>
              </a:rPr>
              <a:t>hapū</a:t>
            </a:r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, iwi and the Māori community as key stakeholders in the school/ECE service. </a:t>
            </a:r>
          </a:p>
          <a:p>
            <a:r>
              <a:rPr lang="en-NZ" sz="1000" dirty="0">
                <a:solidFill>
                  <a:schemeClr val="accent5">
                    <a:lumMod val="75000"/>
                  </a:schemeClr>
                </a:solidFill>
              </a:rPr>
              <a:t>• Ensures that teachers know how to acknowledge and utilise the cultural capital which Māori learners bring to the classroom in order to maximise learner success.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16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64B8-A3C6-4EE0-BCBD-A06639B1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does this link into other cultures?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C829-2DFE-49D2-A8BE-A643F8F4A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Māori is part of who we are and what we believe</a:t>
            </a:r>
          </a:p>
          <a:p>
            <a:r>
              <a:rPr lang="en-NZ" dirty="0"/>
              <a:t>Māori and bi-cultural practice should be part of the centre culture and evident where we have 30 Māori children or 0. </a:t>
            </a:r>
          </a:p>
          <a:p>
            <a:r>
              <a:rPr lang="en-NZ" dirty="0"/>
              <a:t>It is about us as Kaiako and not about the abilities of whanau and who we can get access to. – our role in Protection, Participation and Partnership</a:t>
            </a:r>
          </a:p>
          <a:p>
            <a:r>
              <a:rPr lang="en-NZ" dirty="0"/>
              <a:t>Effectiveness is based on meaningful and purposeful thought and enactment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46D71-D4C4-4EE8-8A47-D0CFD444F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Once we have bi-cultural practice right in our centres, kindergartens, home based care, play centres then we can include others.</a:t>
            </a:r>
          </a:p>
          <a:p>
            <a:r>
              <a:rPr lang="en-NZ" dirty="0"/>
              <a:t>Other cultures through the principles of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Tātaiako</a:t>
            </a:r>
            <a:endParaRPr lang="en-NZ" dirty="0"/>
          </a:p>
          <a:p>
            <a:r>
              <a:rPr lang="en-NZ" dirty="0" err="1"/>
              <a:t>Tangata</a:t>
            </a:r>
            <a:r>
              <a:rPr lang="en-NZ" dirty="0"/>
              <a:t> </a:t>
            </a:r>
            <a:r>
              <a:rPr lang="en-NZ" dirty="0" err="1"/>
              <a:t>Whenuatanga</a:t>
            </a:r>
            <a:r>
              <a:rPr lang="en-NZ" dirty="0"/>
              <a:t> and other cultures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033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1842</Words>
  <Application>Microsoft Office PowerPoint</Application>
  <PresentationFormat>Widescreen</PresentationFormat>
  <Paragraphs>113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Te Tataiako</vt:lpstr>
      <vt:lpstr>Whanaungatanga</vt:lpstr>
      <vt:lpstr>Manaakitanga</vt:lpstr>
      <vt:lpstr>Manaakitanga</vt:lpstr>
      <vt:lpstr>Wānanga</vt:lpstr>
      <vt:lpstr>Ako</vt:lpstr>
      <vt:lpstr>Ako</vt:lpstr>
      <vt:lpstr>Tangata Whenuatanga</vt:lpstr>
      <vt:lpstr>How does this link into other cultures?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Tataiako</dc:title>
  <dc:creator>Hayley Pemberton</dc:creator>
  <cp:lastModifiedBy>Hayley Pemberton</cp:lastModifiedBy>
  <cp:revision>7</cp:revision>
  <cp:lastPrinted>2021-04-06T22:37:15Z</cp:lastPrinted>
  <dcterms:created xsi:type="dcterms:W3CDTF">2017-07-31T01:58:17Z</dcterms:created>
  <dcterms:modified xsi:type="dcterms:W3CDTF">2021-04-06T22:38:00Z</dcterms:modified>
</cp:coreProperties>
</file>